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56" r:id="rId3"/>
    <p:sldId id="303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304" r:id="rId13"/>
    <p:sldId id="291" r:id="rId14"/>
    <p:sldId id="292" r:id="rId15"/>
    <p:sldId id="305" r:id="rId16"/>
    <p:sldId id="294" r:id="rId17"/>
    <p:sldId id="295" r:id="rId18"/>
    <p:sldId id="296" r:id="rId19"/>
    <p:sldId id="301" r:id="rId20"/>
    <p:sldId id="306" r:id="rId21"/>
    <p:sldId id="298" r:id="rId22"/>
    <p:sldId id="299" r:id="rId23"/>
    <p:sldId id="302" r:id="rId24"/>
    <p:sldId id="308" r:id="rId25"/>
    <p:sldId id="307" r:id="rId26"/>
    <p:sldId id="300" r:id="rId27"/>
  </p:sldIdLst>
  <p:sldSz cx="9144000" cy="6858000" type="screen4x3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Segoe UI" pitchFamily="34" charset="0"/>
      <p:regular r:id="rId34"/>
      <p:bold r:id="rId35"/>
      <p:italic r:id="rId36"/>
      <p:boldItalic r:id="rId37"/>
    </p:embeddedFont>
    <p:embeddedFont>
      <p:font typeface="Perpetua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50" autoAdjust="0"/>
  </p:normalViewPr>
  <p:slideViewPr>
    <p:cSldViewPr>
      <p:cViewPr varScale="1">
        <p:scale>
          <a:sx n="71" d="100"/>
          <a:sy n="71" d="100"/>
        </p:scale>
        <p:origin x="-121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9/3/2012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9/3/2012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378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990600"/>
            <a:ext cx="7772400" cy="860425"/>
          </a:xfrm>
        </p:spPr>
        <p:txBody>
          <a:bodyPr/>
          <a:lstStyle/>
          <a:p>
            <a:r>
              <a:rPr lang="en-US" dirty="0" smtClean="0"/>
              <a:t>New </a:t>
            </a:r>
            <a:r>
              <a:rPr lang="en-US" dirty="0"/>
              <a:t>type of problems after CMMI certification in </a:t>
            </a:r>
            <a:r>
              <a:rPr lang="en-US" dirty="0" smtClean="0"/>
              <a:t>SME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209800"/>
            <a:ext cx="7753800" cy="175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</a:t>
            </a:r>
            <a:r>
              <a:rPr lang="sr-Latn-RS" dirty="0" smtClean="0"/>
              <a:t>ćić Janko</a:t>
            </a:r>
            <a:r>
              <a:rPr lang="en-US" dirty="0" smtClean="0"/>
              <a:t>, </a:t>
            </a:r>
            <a:r>
              <a:rPr lang="en-US" dirty="0" err="1" smtClean="0"/>
              <a:t>Ivanovi</a:t>
            </a:r>
            <a:r>
              <a:rPr lang="sr-Latn-RS" dirty="0" smtClean="0"/>
              <a:t>ć Mirjana</a:t>
            </a:r>
          </a:p>
          <a:p>
            <a:r>
              <a:rPr lang="sr-Latn-RS" dirty="0" smtClean="0"/>
              <a:t>Universit</a:t>
            </a:r>
            <a:r>
              <a:rPr lang="en-US" dirty="0" smtClean="0"/>
              <a:t>y</a:t>
            </a:r>
            <a:r>
              <a:rPr lang="sr-Latn-RS" dirty="0" smtClean="0"/>
              <a:t> of Novi Sad</a:t>
            </a:r>
          </a:p>
          <a:p>
            <a:r>
              <a:rPr lang="en-US" dirty="0" smtClean="0"/>
              <a:t>Faculty of Sciences</a:t>
            </a:r>
          </a:p>
          <a:p>
            <a:r>
              <a:rPr lang="en-US" dirty="0" smtClean="0"/>
              <a:t>Novi Sad, Serbia</a:t>
            </a:r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792163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prstClr val="white"/>
                </a:solidFill>
              </a:rPr>
              <a:t>2. </a:t>
            </a:r>
            <a:r>
              <a:rPr lang="sr-Latn-RS" sz="3200" dirty="0" smtClean="0">
                <a:solidFill>
                  <a:prstClr val="white"/>
                </a:solidFill>
              </a:rPr>
              <a:t>Transitional </a:t>
            </a:r>
            <a:r>
              <a:rPr lang="sr-Latn-RS" sz="3200" dirty="0">
                <a:solidFill>
                  <a:prstClr val="white"/>
                </a:solidFill>
              </a:rPr>
              <a:t>SME</a:t>
            </a:r>
            <a:r>
              <a:rPr lang="en-US" sz="3200" dirty="0">
                <a:solidFill>
                  <a:prstClr val="white"/>
                </a:solidFill>
              </a:rPr>
              <a:t>-</a:t>
            </a:r>
            <a:r>
              <a:rPr lang="en-US" sz="2400" dirty="0">
                <a:solidFill>
                  <a:prstClr val="white"/>
                </a:solidFill>
              </a:rPr>
              <a:t>SME trying to adjust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0"/>
              </a:spcBef>
            </a:pPr>
            <a:r>
              <a:rPr lang="sr-Latn-RS" dirty="0" smtClean="0"/>
              <a:t>Management </a:t>
            </a:r>
            <a:r>
              <a:rPr lang="sr-Latn-RS" dirty="0"/>
              <a:t>rarely acknowledges documentation related </a:t>
            </a:r>
            <a:r>
              <a:rPr lang="sr-Latn-RS" dirty="0" smtClean="0"/>
              <a:t>obl</a:t>
            </a:r>
            <a:r>
              <a:rPr lang="en-US" dirty="0" err="1" smtClean="0"/>
              <a:t>i</a:t>
            </a:r>
            <a:r>
              <a:rPr lang="sr-Latn-RS" dirty="0" smtClean="0"/>
              <a:t>gations </a:t>
            </a:r>
            <a:r>
              <a:rPr lang="sr-Latn-RS" dirty="0"/>
              <a:t>as working hours for </a:t>
            </a:r>
            <a:r>
              <a:rPr lang="sr-Latn-RS" dirty="0" smtClean="0"/>
              <a:t>engineers</a:t>
            </a:r>
            <a:endParaRPr lang="en-US" dirty="0" smtClean="0"/>
          </a:p>
          <a:p>
            <a:pPr lvl="1">
              <a:spcBef>
                <a:spcPts val="3000"/>
              </a:spcBef>
            </a:pPr>
            <a:r>
              <a:rPr lang="en-US" dirty="0" smtClean="0"/>
              <a:t>Engineers working on the certification are given additional payload without  additional authority</a:t>
            </a:r>
            <a:r>
              <a:rPr lang="en-US" dirty="0"/>
              <a:t> </a:t>
            </a:r>
            <a:r>
              <a:rPr lang="en-US" dirty="0" smtClean="0"/>
              <a:t> resulting in bad working environment </a:t>
            </a:r>
          </a:p>
          <a:p>
            <a:pPr lvl="2">
              <a:spcBef>
                <a:spcPts val="3000"/>
              </a:spcBef>
            </a:pPr>
            <a:r>
              <a:rPr lang="en-US" dirty="0"/>
              <a:t>expected to extract essential data from the company without authority to demand results from the employees</a:t>
            </a:r>
            <a:endParaRPr lang="sr-Latn-R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10/25</a:t>
            </a:r>
          </a:p>
        </p:txBody>
      </p:sp>
    </p:spTree>
    <p:extLst>
      <p:ext uri="{BB962C8B-B14F-4D97-AF65-F5344CB8AC3E}">
        <p14:creationId xmlns:p14="http://schemas.microsoft.com/office/powerpoint/2010/main" xmlns="" val="28143042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Agenda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ea typeface="+mj-ea"/>
                <a:cs typeface="+mj-cs"/>
              </a:rPr>
              <a:t>11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/25</a:t>
            </a:r>
          </a:p>
        </p:txBody>
      </p:sp>
      <p:sp>
        <p:nvSpPr>
          <p:cNvPr id="24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667000" y="762000"/>
            <a:ext cx="6629400" cy="838200"/>
          </a:xfrm>
        </p:spPr>
        <p:txBody>
          <a:bodyPr/>
          <a:lstStyle/>
          <a:p>
            <a:pPr lvl="0"/>
            <a:r>
              <a:rPr lang="sr-Latn-RS" sz="2600" dirty="0" smtClean="0"/>
              <a:t>Certification process itself</a:t>
            </a:r>
            <a:r>
              <a:rPr lang="en-US" sz="2600" dirty="0" smtClean="0"/>
              <a:t> </a:t>
            </a:r>
            <a:br>
              <a:rPr lang="en-US" sz="2600" dirty="0" smtClean="0"/>
            </a:br>
            <a:r>
              <a:rPr lang="sr-Latn-RS" dirty="0" smtClean="0"/>
              <a:t>How it is done and who bares the biggest load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6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661821" y="1676400"/>
            <a:ext cx="6629400" cy="838200"/>
          </a:xfrm>
        </p:spPr>
        <p:txBody>
          <a:bodyPr/>
          <a:lstStyle/>
          <a:p>
            <a:pPr lvl="0"/>
            <a:r>
              <a:rPr lang="sr-Latn-RS" sz="2600" dirty="0" smtClean="0"/>
              <a:t>Transitional SME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sr-Latn-RS" dirty="0" smtClean="0"/>
              <a:t>SME trying to adjust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7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667000" y="3429000"/>
            <a:ext cx="6629400" cy="914400"/>
          </a:xfrm>
        </p:spPr>
        <p:txBody>
          <a:bodyPr/>
          <a:lstStyle/>
          <a:p>
            <a:pPr lvl="0"/>
            <a:r>
              <a:rPr lang="sr-Latn-RS" sz="2600" dirty="0" smtClean="0"/>
              <a:t>Overcoming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Pull-over or sink-under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8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661821" y="4267200"/>
            <a:ext cx="6629400" cy="990600"/>
          </a:xfrm>
        </p:spPr>
        <p:txBody>
          <a:bodyPr/>
          <a:lstStyle/>
          <a:p>
            <a:pPr lvl="0"/>
            <a:r>
              <a:rPr lang="sr-Latn-RS" sz="2600" dirty="0" smtClean="0"/>
              <a:t>Is SME ready for process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How to find out do you need one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9" name="Right Arrow Callout 28"/>
          <p:cNvSpPr/>
          <p:nvPr/>
        </p:nvSpPr>
        <p:spPr>
          <a:xfrm>
            <a:off x="838200" y="9906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Right Arrow Callout 34"/>
          <p:cNvSpPr/>
          <p:nvPr/>
        </p:nvSpPr>
        <p:spPr>
          <a:xfrm>
            <a:off x="833021" y="18288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ight Arrow Callout 35"/>
          <p:cNvSpPr/>
          <p:nvPr/>
        </p:nvSpPr>
        <p:spPr>
          <a:xfrm>
            <a:off x="838200" y="44196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Right Arrow Callout 36"/>
          <p:cNvSpPr/>
          <p:nvPr/>
        </p:nvSpPr>
        <p:spPr>
          <a:xfrm>
            <a:off x="838200" y="2743200"/>
            <a:ext cx="1828800" cy="533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Right Arrow Callout 37"/>
          <p:cNvSpPr/>
          <p:nvPr/>
        </p:nvSpPr>
        <p:spPr>
          <a:xfrm>
            <a:off x="838200" y="35814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661821" y="2590800"/>
            <a:ext cx="6629400" cy="990600"/>
          </a:xfrm>
        </p:spPr>
        <p:txBody>
          <a:bodyPr/>
          <a:lstStyle/>
          <a:p>
            <a:pPr lvl="0"/>
            <a:r>
              <a:rPr lang="sr-Latn-RS" sz="2600" b="1" dirty="0" smtClean="0"/>
              <a:t>Bulletpoints after certification</a:t>
            </a: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sr-Latn-RS" b="1" dirty="0" smtClean="0"/>
              <a:t>Problems hiding beneath the certification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0" name="Right Arrow Callout 39"/>
          <p:cNvSpPr/>
          <p:nvPr/>
        </p:nvSpPr>
        <p:spPr>
          <a:xfrm>
            <a:off x="838200" y="5257800"/>
            <a:ext cx="1828800" cy="533400"/>
          </a:xfrm>
          <a:prstGeom prst="rightArrowCallout">
            <a:avLst/>
          </a:prstGeom>
          <a:solidFill>
            <a:schemeClr val="accent1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6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641846" y="5257800"/>
            <a:ext cx="6629400" cy="838200"/>
          </a:xfrm>
        </p:spPr>
        <p:txBody>
          <a:bodyPr/>
          <a:lstStyle/>
          <a:p>
            <a:pPr lvl="0"/>
            <a:r>
              <a:rPr lang="en-US" sz="2600" dirty="0" smtClean="0"/>
              <a:t>Conclusion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71438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44563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3. </a:t>
            </a:r>
            <a:r>
              <a:rPr lang="en-US" sz="3200" dirty="0" err="1" smtClean="0"/>
              <a:t>Bulletpoints</a:t>
            </a:r>
            <a:r>
              <a:rPr lang="en-US" sz="3200" dirty="0" smtClean="0"/>
              <a:t> after certification</a:t>
            </a:r>
            <a:r>
              <a:rPr lang="en-US" dirty="0" smtClean="0"/>
              <a:t>-</a:t>
            </a:r>
            <a:r>
              <a:rPr lang="en-US" sz="2400" dirty="0" smtClean="0"/>
              <a:t>problems hiding beneath the certification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0"/>
              </a:spcBef>
            </a:pPr>
            <a:r>
              <a:rPr lang="sr-Latn-RS" dirty="0" smtClean="0"/>
              <a:t>Documentation itself is not the proof of a </a:t>
            </a:r>
            <a:r>
              <a:rPr lang="en-US" dirty="0" smtClean="0"/>
              <a:t>good quality product</a:t>
            </a:r>
          </a:p>
          <a:p>
            <a:pPr lvl="1">
              <a:spcBef>
                <a:spcPts val="3000"/>
              </a:spcBef>
            </a:pPr>
            <a:r>
              <a:rPr lang="en-US" dirty="0" smtClean="0"/>
              <a:t>Documentation created in a way that fulfills the requirements given by the certification authority, not in the way of making essential changes(reason why the certification process is initiated in the first place)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12/25</a:t>
            </a:r>
          </a:p>
        </p:txBody>
      </p:sp>
    </p:spTree>
    <p:extLst>
      <p:ext uri="{BB962C8B-B14F-4D97-AF65-F5344CB8AC3E}">
        <p14:creationId xmlns:p14="http://schemas.microsoft.com/office/powerpoint/2010/main" xmlns="" val="9712027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0"/>
              </a:spcBef>
            </a:pPr>
            <a:r>
              <a:rPr lang="en-US" dirty="0" smtClean="0"/>
              <a:t>Documentation is not necessarily linked to companies financial inputs so there is a way of “putting things under the carpet”</a:t>
            </a:r>
          </a:p>
          <a:p>
            <a:pPr lvl="1">
              <a:spcBef>
                <a:spcPts val="3000"/>
              </a:spcBef>
            </a:pPr>
            <a:r>
              <a:rPr lang="en-US" dirty="0" smtClean="0"/>
              <a:t>The whole certification process doesn’t give you answers, just specific guidelines  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44563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3. </a:t>
            </a:r>
            <a:r>
              <a:rPr lang="en-US" sz="3200" dirty="0" err="1" smtClean="0"/>
              <a:t>Bulletpoints</a:t>
            </a:r>
            <a:r>
              <a:rPr lang="en-US" sz="3200" dirty="0" smtClean="0"/>
              <a:t> after certification</a:t>
            </a:r>
            <a:r>
              <a:rPr lang="en-US" dirty="0" smtClean="0"/>
              <a:t>-</a:t>
            </a:r>
            <a:r>
              <a:rPr lang="en-US" sz="2400" dirty="0" smtClean="0"/>
              <a:t>problems hiding beneath the certification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ea typeface="+mj-ea"/>
                <a:cs typeface="+mj-cs"/>
              </a:rPr>
              <a:t>13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xmlns="" val="21365797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Agenda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14/25</a:t>
            </a:r>
          </a:p>
        </p:txBody>
      </p:sp>
      <p:sp>
        <p:nvSpPr>
          <p:cNvPr id="24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667000" y="762000"/>
            <a:ext cx="6629400" cy="838200"/>
          </a:xfrm>
        </p:spPr>
        <p:txBody>
          <a:bodyPr/>
          <a:lstStyle/>
          <a:p>
            <a:pPr lvl="0"/>
            <a:r>
              <a:rPr lang="sr-Latn-RS" sz="2600" dirty="0" smtClean="0"/>
              <a:t>Certification process itself</a:t>
            </a:r>
            <a:r>
              <a:rPr lang="en-US" sz="2600" dirty="0" smtClean="0"/>
              <a:t> </a:t>
            </a:r>
            <a:br>
              <a:rPr lang="en-US" sz="2600" dirty="0" smtClean="0"/>
            </a:br>
            <a:r>
              <a:rPr lang="sr-Latn-RS" dirty="0" smtClean="0"/>
              <a:t>How it is done and who bares the biggest load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6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661821" y="1676400"/>
            <a:ext cx="6629400" cy="838200"/>
          </a:xfrm>
        </p:spPr>
        <p:txBody>
          <a:bodyPr/>
          <a:lstStyle/>
          <a:p>
            <a:pPr lvl="0"/>
            <a:r>
              <a:rPr lang="sr-Latn-RS" sz="2600" dirty="0" smtClean="0"/>
              <a:t>Transitional SME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sr-Latn-RS" dirty="0" smtClean="0"/>
              <a:t>SME trying to adjust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7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667000" y="3429000"/>
            <a:ext cx="6629400" cy="914400"/>
          </a:xfrm>
        </p:spPr>
        <p:txBody>
          <a:bodyPr/>
          <a:lstStyle/>
          <a:p>
            <a:pPr lvl="0"/>
            <a:r>
              <a:rPr lang="sr-Latn-RS" sz="2600" b="1" dirty="0" smtClean="0"/>
              <a:t>Overcoming certification</a:t>
            </a: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sr-Latn-RS" b="1" dirty="0" smtClean="0"/>
              <a:t>Pull-over or sink-under 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28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661821" y="4267200"/>
            <a:ext cx="6629400" cy="990600"/>
          </a:xfrm>
        </p:spPr>
        <p:txBody>
          <a:bodyPr/>
          <a:lstStyle/>
          <a:p>
            <a:pPr lvl="0"/>
            <a:r>
              <a:rPr lang="sr-Latn-RS" sz="2600" dirty="0" smtClean="0"/>
              <a:t>Is SME ready for process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How to find out do you need one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9" name="Right Arrow Callout 28"/>
          <p:cNvSpPr/>
          <p:nvPr/>
        </p:nvSpPr>
        <p:spPr>
          <a:xfrm>
            <a:off x="838200" y="9906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Right Arrow Callout 34"/>
          <p:cNvSpPr/>
          <p:nvPr/>
        </p:nvSpPr>
        <p:spPr>
          <a:xfrm>
            <a:off x="833021" y="18288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ight Arrow Callout 35"/>
          <p:cNvSpPr/>
          <p:nvPr/>
        </p:nvSpPr>
        <p:spPr>
          <a:xfrm>
            <a:off x="838200" y="44196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Right Arrow Callout 36"/>
          <p:cNvSpPr/>
          <p:nvPr/>
        </p:nvSpPr>
        <p:spPr>
          <a:xfrm>
            <a:off x="838200" y="2743200"/>
            <a:ext cx="1828800" cy="533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Right Arrow Callout 37"/>
          <p:cNvSpPr/>
          <p:nvPr/>
        </p:nvSpPr>
        <p:spPr>
          <a:xfrm>
            <a:off x="838200" y="35814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661821" y="2590800"/>
            <a:ext cx="6629400" cy="990600"/>
          </a:xfrm>
        </p:spPr>
        <p:txBody>
          <a:bodyPr/>
          <a:lstStyle/>
          <a:p>
            <a:pPr lvl="0"/>
            <a:r>
              <a:rPr lang="sr-Latn-RS" sz="2600" dirty="0" smtClean="0"/>
              <a:t>Bulletpoints after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Problems hiding beneath the certification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0" name="Right Arrow Callout 39"/>
          <p:cNvSpPr/>
          <p:nvPr/>
        </p:nvSpPr>
        <p:spPr>
          <a:xfrm>
            <a:off x="838200" y="5257800"/>
            <a:ext cx="1828800" cy="533400"/>
          </a:xfrm>
          <a:prstGeom prst="rightArrowCallout">
            <a:avLst/>
          </a:prstGeom>
          <a:solidFill>
            <a:schemeClr val="accent1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6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641846" y="5257800"/>
            <a:ext cx="6629400" cy="838200"/>
          </a:xfrm>
        </p:spPr>
        <p:txBody>
          <a:bodyPr/>
          <a:lstStyle/>
          <a:p>
            <a:pPr lvl="0"/>
            <a:r>
              <a:rPr lang="en-US" sz="2600" dirty="0" smtClean="0"/>
              <a:t>Conclusion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71438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792163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4. Overcoming certification-</a:t>
            </a:r>
            <a:r>
              <a:rPr lang="en-US" sz="2400" dirty="0" smtClean="0"/>
              <a:t>Pull-over or sink-under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0"/>
              </a:spcBef>
            </a:pPr>
            <a:r>
              <a:rPr lang="en-US" dirty="0"/>
              <a:t>Only 3 out of 7 companies went for reappraisal</a:t>
            </a:r>
          </a:p>
          <a:p>
            <a:pPr lvl="1">
              <a:spcBef>
                <a:spcPts val="3000"/>
              </a:spcBef>
            </a:pPr>
            <a:r>
              <a:rPr lang="en-US" dirty="0"/>
              <a:t>None of them went for the next level</a:t>
            </a:r>
          </a:p>
          <a:p>
            <a:pPr lvl="1">
              <a:spcBef>
                <a:spcPts val="3000"/>
              </a:spcBef>
            </a:pPr>
            <a:r>
              <a:rPr lang="en-US" dirty="0"/>
              <a:t>Very expensive certificate </a:t>
            </a:r>
            <a:r>
              <a:rPr lang="en-US" dirty="0" smtClean="0"/>
              <a:t>wasted resulting in bad market feedback and lowered working morale</a:t>
            </a:r>
            <a:endParaRPr lang="en-US" dirty="0"/>
          </a:p>
          <a:p>
            <a:pPr lvl="1">
              <a:spcBef>
                <a:spcPts val="3000"/>
              </a:spcBef>
            </a:pPr>
            <a:r>
              <a:rPr lang="en-US" dirty="0" smtClean="0"/>
              <a:t>Management demands unreal expectations from new certified processes, which result in bad working environment and low morale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ea typeface="+mj-ea"/>
                <a:cs typeface="+mj-cs"/>
              </a:rPr>
              <a:t>15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xmlns="" val="3253609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0"/>
              </a:spcBef>
            </a:pPr>
            <a:r>
              <a:rPr lang="en-US" dirty="0"/>
              <a:t>Management rarely allows time for the company to adjust to processes</a:t>
            </a:r>
          </a:p>
          <a:p>
            <a:pPr lvl="1">
              <a:spcBef>
                <a:spcPts val="3000"/>
              </a:spcBef>
            </a:pPr>
            <a:r>
              <a:rPr lang="en-US" dirty="0" smtClean="0"/>
              <a:t>Managements </a:t>
            </a:r>
            <a:r>
              <a:rPr lang="en-US" dirty="0"/>
              <a:t>unreal expectation come from not enough involvement and partial interest in the matter </a:t>
            </a:r>
            <a:endParaRPr lang="en-US" dirty="0" smtClean="0"/>
          </a:p>
          <a:p>
            <a:pPr lvl="1">
              <a:spcBef>
                <a:spcPts val="3000"/>
              </a:spcBef>
            </a:pPr>
            <a:r>
              <a:rPr lang="en-US" dirty="0" smtClean="0"/>
              <a:t>New projects do not allocate enough resources (time, money) for process issues (meetings and documentation), because it is not easy to charge the customer for process related issues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792163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4. Overcoming certification-</a:t>
            </a:r>
            <a:r>
              <a:rPr lang="en-US" sz="2400" dirty="0" smtClean="0"/>
              <a:t>Pull-over or sink-under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16/25</a:t>
            </a:r>
          </a:p>
        </p:txBody>
      </p:sp>
    </p:spTree>
    <p:extLst>
      <p:ext uri="{BB962C8B-B14F-4D97-AF65-F5344CB8AC3E}">
        <p14:creationId xmlns:p14="http://schemas.microsoft.com/office/powerpoint/2010/main" xmlns="" val="10963515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0"/>
              </a:spcBef>
            </a:pPr>
            <a:r>
              <a:rPr lang="en-US" dirty="0"/>
              <a:t>Company rarely willing to bare the costs of the process related issues </a:t>
            </a:r>
          </a:p>
          <a:p>
            <a:pPr lvl="1">
              <a:spcBef>
                <a:spcPts val="3000"/>
              </a:spcBef>
            </a:pPr>
            <a:r>
              <a:rPr lang="en-US" dirty="0"/>
              <a:t>After some time the company sees processes as obstacles </a:t>
            </a:r>
            <a:endParaRPr lang="en-US" dirty="0" smtClean="0"/>
          </a:p>
          <a:p>
            <a:pPr lvl="1">
              <a:spcBef>
                <a:spcPts val="3000"/>
              </a:spcBef>
            </a:pPr>
            <a:r>
              <a:rPr lang="en-US" dirty="0" smtClean="0"/>
              <a:t>Companies often disregard the certificates and work around them not willing to reappraise, resulting in low morale and no reappraisal</a:t>
            </a:r>
          </a:p>
          <a:p>
            <a:pPr lvl="1">
              <a:spcBef>
                <a:spcPts val="3000"/>
              </a:spcBef>
            </a:pPr>
            <a:endParaRPr lang="en-US" dirty="0" smtClean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792163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4. Overcoming certification-</a:t>
            </a:r>
            <a:r>
              <a:rPr lang="en-US" sz="2400" dirty="0" smtClean="0"/>
              <a:t>Pull-over or sink-under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ea typeface="+mj-ea"/>
                <a:cs typeface="+mj-cs"/>
              </a:rPr>
              <a:t>17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xmlns="" val="19276049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In case the certificate is not used or there is no reappraisal, resources assigned to certification and its processes are bad investments , financially and market oriented</a:t>
            </a:r>
          </a:p>
          <a:p>
            <a:pPr lvl="1"/>
            <a:endParaRPr lang="en-US" dirty="0" smtClean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792163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4. Overcoming certification-</a:t>
            </a:r>
            <a:r>
              <a:rPr lang="en-US" sz="2400" dirty="0" smtClean="0"/>
              <a:t>Pull-over or sink-under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18/25</a:t>
            </a:r>
          </a:p>
        </p:txBody>
      </p:sp>
    </p:spTree>
    <p:extLst>
      <p:ext uri="{BB962C8B-B14F-4D97-AF65-F5344CB8AC3E}">
        <p14:creationId xmlns:p14="http://schemas.microsoft.com/office/powerpoint/2010/main" xmlns="" val="40302429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Agenda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19/25</a:t>
            </a:r>
          </a:p>
        </p:txBody>
      </p:sp>
      <p:sp>
        <p:nvSpPr>
          <p:cNvPr id="24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667000" y="762000"/>
            <a:ext cx="6629400" cy="838200"/>
          </a:xfrm>
        </p:spPr>
        <p:txBody>
          <a:bodyPr/>
          <a:lstStyle/>
          <a:p>
            <a:pPr lvl="0"/>
            <a:r>
              <a:rPr lang="sr-Latn-RS" sz="2600" dirty="0" smtClean="0"/>
              <a:t>Certification process itself</a:t>
            </a:r>
            <a:r>
              <a:rPr lang="en-US" sz="2600" dirty="0" smtClean="0"/>
              <a:t> </a:t>
            </a:r>
            <a:br>
              <a:rPr lang="en-US" sz="2600" dirty="0" smtClean="0"/>
            </a:br>
            <a:r>
              <a:rPr lang="sr-Latn-RS" dirty="0" smtClean="0"/>
              <a:t>How it is done and who bares the biggest load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6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661821" y="1676400"/>
            <a:ext cx="6629400" cy="838200"/>
          </a:xfrm>
        </p:spPr>
        <p:txBody>
          <a:bodyPr/>
          <a:lstStyle/>
          <a:p>
            <a:pPr lvl="0"/>
            <a:r>
              <a:rPr lang="sr-Latn-RS" sz="2600" dirty="0" smtClean="0"/>
              <a:t>Transitional SME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sr-Latn-RS" dirty="0" smtClean="0"/>
              <a:t>SME trying to adjust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7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667000" y="3429000"/>
            <a:ext cx="6629400" cy="914400"/>
          </a:xfrm>
        </p:spPr>
        <p:txBody>
          <a:bodyPr/>
          <a:lstStyle/>
          <a:p>
            <a:pPr lvl="0"/>
            <a:r>
              <a:rPr lang="sr-Latn-RS" sz="2600" dirty="0" smtClean="0"/>
              <a:t>Overcoming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Pull-over or sink-under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8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661821" y="4267200"/>
            <a:ext cx="6629400" cy="990600"/>
          </a:xfrm>
        </p:spPr>
        <p:txBody>
          <a:bodyPr/>
          <a:lstStyle/>
          <a:p>
            <a:pPr lvl="0"/>
            <a:r>
              <a:rPr lang="sr-Latn-RS" sz="2600" b="1" dirty="0" smtClean="0"/>
              <a:t>Is SME ready for process certification</a:t>
            </a: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sr-Latn-RS" b="1" dirty="0" smtClean="0"/>
              <a:t>How to find out do you need one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29" name="Right Arrow Callout 28"/>
          <p:cNvSpPr/>
          <p:nvPr/>
        </p:nvSpPr>
        <p:spPr>
          <a:xfrm>
            <a:off x="838200" y="9906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Right Arrow Callout 34"/>
          <p:cNvSpPr/>
          <p:nvPr/>
        </p:nvSpPr>
        <p:spPr>
          <a:xfrm>
            <a:off x="833021" y="18288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ight Arrow Callout 35"/>
          <p:cNvSpPr/>
          <p:nvPr/>
        </p:nvSpPr>
        <p:spPr>
          <a:xfrm>
            <a:off x="838200" y="44196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Right Arrow Callout 36"/>
          <p:cNvSpPr/>
          <p:nvPr/>
        </p:nvSpPr>
        <p:spPr>
          <a:xfrm>
            <a:off x="838200" y="2743200"/>
            <a:ext cx="1828800" cy="533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Right Arrow Callout 37"/>
          <p:cNvSpPr/>
          <p:nvPr/>
        </p:nvSpPr>
        <p:spPr>
          <a:xfrm>
            <a:off x="838200" y="35814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661821" y="2590800"/>
            <a:ext cx="6629400" cy="990600"/>
          </a:xfrm>
        </p:spPr>
        <p:txBody>
          <a:bodyPr/>
          <a:lstStyle/>
          <a:p>
            <a:pPr lvl="0"/>
            <a:r>
              <a:rPr lang="sr-Latn-RS" sz="2600" dirty="0" smtClean="0"/>
              <a:t>Bulletpoints after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Problems hiding beneath the certification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0" name="Right Arrow Callout 39"/>
          <p:cNvSpPr/>
          <p:nvPr/>
        </p:nvSpPr>
        <p:spPr>
          <a:xfrm>
            <a:off x="838200" y="5257800"/>
            <a:ext cx="1828800" cy="533400"/>
          </a:xfrm>
          <a:prstGeom prst="rightArrowCallout">
            <a:avLst/>
          </a:prstGeom>
          <a:solidFill>
            <a:schemeClr val="accent1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6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641846" y="5257800"/>
            <a:ext cx="6629400" cy="838200"/>
          </a:xfrm>
        </p:spPr>
        <p:txBody>
          <a:bodyPr/>
          <a:lstStyle/>
          <a:p>
            <a:pPr lvl="0"/>
            <a:r>
              <a:rPr lang="en-US" sz="2600" dirty="0" smtClean="0"/>
              <a:t>Conclusion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71438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Agenda</a:t>
            </a:r>
            <a:endParaRPr lang="en-US" sz="3200" dirty="0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667000" y="762000"/>
            <a:ext cx="6629400" cy="838200"/>
          </a:xfrm>
        </p:spPr>
        <p:txBody>
          <a:bodyPr/>
          <a:lstStyle/>
          <a:p>
            <a:pPr lvl="0"/>
            <a:r>
              <a:rPr lang="sr-Latn-RS" sz="2600" b="1" dirty="0" smtClean="0"/>
              <a:t>Certification process itself</a:t>
            </a:r>
            <a:r>
              <a:rPr lang="en-US" sz="2600" b="1" dirty="0" smtClean="0"/>
              <a:t> </a:t>
            </a:r>
            <a:br>
              <a:rPr lang="en-US" sz="2600" b="1" dirty="0" smtClean="0"/>
            </a:br>
            <a:r>
              <a:rPr lang="sr-Latn-RS" b="1" dirty="0" smtClean="0"/>
              <a:t>How it is done and who bares the biggest load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21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661821" y="1676400"/>
            <a:ext cx="6629400" cy="838200"/>
          </a:xfrm>
        </p:spPr>
        <p:txBody>
          <a:bodyPr/>
          <a:lstStyle/>
          <a:p>
            <a:pPr lvl="0"/>
            <a:r>
              <a:rPr lang="sr-Latn-RS" sz="2600" dirty="0" smtClean="0"/>
              <a:t>Transitional SME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sr-Latn-RS" dirty="0" smtClean="0"/>
              <a:t>SME trying to adjust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2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667000" y="3429000"/>
            <a:ext cx="6629400" cy="914400"/>
          </a:xfrm>
        </p:spPr>
        <p:txBody>
          <a:bodyPr/>
          <a:lstStyle/>
          <a:p>
            <a:pPr lvl="0"/>
            <a:r>
              <a:rPr lang="sr-Latn-RS" sz="2600" dirty="0" smtClean="0"/>
              <a:t>Overcoming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Pull-over or sink-under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3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661821" y="4267200"/>
            <a:ext cx="6629400" cy="990600"/>
          </a:xfrm>
        </p:spPr>
        <p:txBody>
          <a:bodyPr/>
          <a:lstStyle/>
          <a:p>
            <a:pPr lvl="0"/>
            <a:r>
              <a:rPr lang="sr-Latn-RS" sz="2600" dirty="0" smtClean="0"/>
              <a:t>Is SME ready for process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How to find out do you need one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5" name="Right Arrow Callout 24"/>
          <p:cNvSpPr/>
          <p:nvPr/>
        </p:nvSpPr>
        <p:spPr>
          <a:xfrm>
            <a:off x="838200" y="9906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Right Arrow Callout 29"/>
          <p:cNvSpPr/>
          <p:nvPr/>
        </p:nvSpPr>
        <p:spPr>
          <a:xfrm>
            <a:off x="833021" y="18288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ight Arrow Callout 30"/>
          <p:cNvSpPr/>
          <p:nvPr/>
        </p:nvSpPr>
        <p:spPr>
          <a:xfrm>
            <a:off x="838200" y="44196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Right Arrow Callout 31"/>
          <p:cNvSpPr/>
          <p:nvPr/>
        </p:nvSpPr>
        <p:spPr>
          <a:xfrm>
            <a:off x="838200" y="2743200"/>
            <a:ext cx="1828800" cy="533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ight Arrow Callout 32"/>
          <p:cNvSpPr/>
          <p:nvPr/>
        </p:nvSpPr>
        <p:spPr>
          <a:xfrm>
            <a:off x="838200" y="35814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661821" y="2590800"/>
            <a:ext cx="6629400" cy="990600"/>
          </a:xfrm>
        </p:spPr>
        <p:txBody>
          <a:bodyPr/>
          <a:lstStyle/>
          <a:p>
            <a:pPr lvl="0"/>
            <a:r>
              <a:rPr lang="sr-Latn-RS" sz="2600" dirty="0" smtClean="0"/>
              <a:t>Bulletpoints after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Problems hiding beneath the certification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2/25</a:t>
            </a:r>
          </a:p>
        </p:txBody>
      </p:sp>
      <p:sp>
        <p:nvSpPr>
          <p:cNvPr id="14" name="Right Arrow Callout 13"/>
          <p:cNvSpPr/>
          <p:nvPr/>
        </p:nvSpPr>
        <p:spPr>
          <a:xfrm>
            <a:off x="838200" y="5257800"/>
            <a:ext cx="1828800" cy="533400"/>
          </a:xfrm>
          <a:prstGeom prst="rightArrowCallout">
            <a:avLst/>
          </a:prstGeom>
          <a:solidFill>
            <a:schemeClr val="accent1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6</a:t>
            </a:r>
          </a:p>
        </p:txBody>
      </p:sp>
      <p:sp>
        <p:nvSpPr>
          <p:cNvPr id="15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641846" y="5257800"/>
            <a:ext cx="6629400" cy="838200"/>
          </a:xfrm>
        </p:spPr>
        <p:txBody>
          <a:bodyPr/>
          <a:lstStyle/>
          <a:p>
            <a:pPr lvl="0"/>
            <a:r>
              <a:rPr lang="en-US" sz="2600" dirty="0" smtClean="0"/>
              <a:t>Conclusion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71438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pPr lvl="0">
              <a:buNone/>
            </a:pPr>
            <a:r>
              <a:rPr lang="en-US" sz="3200" b="0" dirty="0" smtClean="0"/>
              <a:t>5. I</a:t>
            </a:r>
            <a:r>
              <a:rPr lang="sr-Latn-RS" sz="3200" b="0" dirty="0" smtClean="0"/>
              <a:t>s </a:t>
            </a:r>
            <a:r>
              <a:rPr lang="sr-Latn-RS" sz="3200" b="0" dirty="0"/>
              <a:t>SME ready for process </a:t>
            </a:r>
            <a:r>
              <a:rPr lang="sr-Latn-RS" sz="3200" b="0" dirty="0" smtClean="0"/>
              <a:t>certification</a:t>
            </a:r>
            <a:r>
              <a:rPr lang="en-US" sz="3200" b="0" dirty="0" smtClean="0"/>
              <a:t>-</a:t>
            </a:r>
            <a:r>
              <a:rPr lang="en-US" sz="2400" dirty="0"/>
              <a:t>How to find out do you need </a:t>
            </a:r>
            <a:r>
              <a:rPr lang="en-US" sz="2400" dirty="0" smtClean="0"/>
              <a:t>one</a:t>
            </a:r>
            <a:endParaRPr lang="en-US" sz="32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0"/>
              </a:spcBef>
            </a:pPr>
            <a:r>
              <a:rPr lang="en-US" dirty="0" smtClean="0"/>
              <a:t>Before going to certification process SME should know the following:</a:t>
            </a:r>
          </a:p>
          <a:p>
            <a:pPr lvl="2">
              <a:spcBef>
                <a:spcPts val="3000"/>
              </a:spcBef>
            </a:pPr>
            <a:r>
              <a:rPr lang="en-US" dirty="0" smtClean="0"/>
              <a:t>Processes involved in certification </a:t>
            </a:r>
            <a:r>
              <a:rPr lang="en-US" dirty="0"/>
              <a:t>are time consuming and therefore </a:t>
            </a:r>
            <a:r>
              <a:rPr lang="en-US" dirty="0" smtClean="0"/>
              <a:t>expensive</a:t>
            </a:r>
          </a:p>
          <a:p>
            <a:pPr lvl="2">
              <a:spcBef>
                <a:spcPts val="3000"/>
              </a:spcBef>
            </a:pPr>
            <a:r>
              <a:rPr lang="en-US" dirty="0" smtClean="0"/>
              <a:t>Certificate is expensive itself</a:t>
            </a:r>
          </a:p>
          <a:p>
            <a:pPr lvl="2">
              <a:spcBef>
                <a:spcPts val="3000"/>
              </a:spcBef>
            </a:pPr>
            <a:r>
              <a:rPr lang="en-US" dirty="0" smtClean="0"/>
              <a:t>Projects that are managed by the certificated companies have </a:t>
            </a:r>
            <a:r>
              <a:rPr lang="en-US" dirty="0"/>
              <a:t>a</a:t>
            </a:r>
            <a:r>
              <a:rPr lang="en-US" dirty="0" smtClean="0"/>
              <a:t> shift  in their project development processes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20/25</a:t>
            </a:r>
          </a:p>
        </p:txBody>
      </p:sp>
    </p:spTree>
    <p:extLst>
      <p:ext uri="{BB962C8B-B14F-4D97-AF65-F5344CB8AC3E}">
        <p14:creationId xmlns:p14="http://schemas.microsoft.com/office/powerpoint/2010/main" xmlns="" val="24214141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0"/>
              </a:spcBef>
            </a:pPr>
            <a:r>
              <a:rPr lang="en-US" dirty="0"/>
              <a:t>“Prerequisite” for a successful certification are following:</a:t>
            </a:r>
          </a:p>
          <a:p>
            <a:pPr lvl="2">
              <a:spcBef>
                <a:spcPts val="3000"/>
              </a:spcBef>
            </a:pPr>
            <a:r>
              <a:rPr lang="en-US" dirty="0"/>
              <a:t>Whole SME is engaged in the preparation for making the decision to appraise.</a:t>
            </a:r>
          </a:p>
          <a:p>
            <a:pPr lvl="2">
              <a:spcBef>
                <a:spcPts val="3000"/>
              </a:spcBef>
            </a:pPr>
            <a:r>
              <a:rPr lang="en-US" dirty="0" smtClean="0"/>
              <a:t>Management </a:t>
            </a:r>
            <a:r>
              <a:rPr lang="en-US" dirty="0"/>
              <a:t>sees the certification as a change in their way of working </a:t>
            </a:r>
            <a:r>
              <a:rPr lang="en-US" dirty="0" smtClean="0"/>
              <a:t>also</a:t>
            </a:r>
          </a:p>
          <a:p>
            <a:pPr lvl="2">
              <a:spcBef>
                <a:spcPts val="3000"/>
              </a:spcBef>
            </a:pPr>
            <a:r>
              <a:rPr lang="en-US" dirty="0" smtClean="0"/>
              <a:t>Whole company is willing </a:t>
            </a:r>
            <a:r>
              <a:rPr lang="en-US" dirty="0"/>
              <a:t>to sacrifice resources for changed working procedures</a:t>
            </a:r>
          </a:p>
          <a:p>
            <a:pPr marL="457200" lvl="1" indent="0">
              <a:spcBef>
                <a:spcPts val="3000"/>
              </a:spcBef>
              <a:buNone/>
            </a:pPr>
            <a:endParaRPr lang="en-US" dirty="0" smtClean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pPr lvl="0">
              <a:buNone/>
            </a:pPr>
            <a:r>
              <a:rPr lang="en-US" sz="3200" b="0" dirty="0" smtClean="0"/>
              <a:t>5. I</a:t>
            </a:r>
            <a:r>
              <a:rPr lang="sr-Latn-RS" sz="3200" b="0" dirty="0" smtClean="0"/>
              <a:t>s </a:t>
            </a:r>
            <a:r>
              <a:rPr lang="sr-Latn-RS" sz="3200" b="0" dirty="0"/>
              <a:t>SME ready for process </a:t>
            </a:r>
            <a:r>
              <a:rPr lang="sr-Latn-RS" sz="3200" b="0" dirty="0" smtClean="0"/>
              <a:t>certification</a:t>
            </a:r>
            <a:r>
              <a:rPr lang="en-US" sz="3200" b="0" dirty="0" smtClean="0"/>
              <a:t>-</a:t>
            </a:r>
            <a:r>
              <a:rPr lang="en-US" sz="2400" dirty="0"/>
              <a:t>How to find out do you need </a:t>
            </a:r>
            <a:r>
              <a:rPr lang="en-US" sz="2400" dirty="0" smtClean="0"/>
              <a:t>one</a:t>
            </a:r>
            <a:endParaRPr lang="en-US" sz="32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21/25</a:t>
            </a:r>
          </a:p>
        </p:txBody>
      </p:sp>
    </p:spTree>
    <p:extLst>
      <p:ext uri="{BB962C8B-B14F-4D97-AF65-F5344CB8AC3E}">
        <p14:creationId xmlns:p14="http://schemas.microsoft.com/office/powerpoint/2010/main" xmlns="" val="39001878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Bef>
                <a:spcPts val="3000"/>
              </a:spcBef>
            </a:pPr>
            <a:r>
              <a:rPr lang="en-US" dirty="0" smtClean="0"/>
              <a:t>Certification is seen as </a:t>
            </a:r>
            <a:r>
              <a:rPr lang="en-US" dirty="0"/>
              <a:t>ongoing process not as one time </a:t>
            </a:r>
            <a:r>
              <a:rPr lang="en-US" dirty="0" smtClean="0"/>
              <a:t>appraisal</a:t>
            </a:r>
          </a:p>
          <a:p>
            <a:pPr lvl="2">
              <a:spcBef>
                <a:spcPts val="3000"/>
              </a:spcBef>
            </a:pPr>
            <a:r>
              <a:rPr lang="en-US" dirty="0" smtClean="0"/>
              <a:t>Management </a:t>
            </a:r>
            <a:r>
              <a:rPr lang="en-US" dirty="0"/>
              <a:t>wants better insight in the projects and their control not better market positioning </a:t>
            </a:r>
          </a:p>
          <a:p>
            <a:pPr lvl="2">
              <a:spcBef>
                <a:spcPts val="3000"/>
              </a:spcBef>
            </a:pPr>
            <a:r>
              <a:rPr lang="en-US" dirty="0" smtClean="0"/>
              <a:t>Management </a:t>
            </a:r>
            <a:r>
              <a:rPr lang="en-US" dirty="0"/>
              <a:t>is willing to make the documentation of the “bad work” that’s being </a:t>
            </a:r>
            <a:r>
              <a:rPr lang="en-US" dirty="0" smtClean="0"/>
              <a:t>produced</a:t>
            </a:r>
          </a:p>
          <a:p>
            <a:pPr lvl="2">
              <a:spcBef>
                <a:spcPts val="3000"/>
              </a:spcBef>
            </a:pPr>
            <a:r>
              <a:rPr lang="en-US" dirty="0" smtClean="0"/>
              <a:t>Certification responsible </a:t>
            </a:r>
            <a:r>
              <a:rPr lang="en-US" smtClean="0"/>
              <a:t>is a member </a:t>
            </a:r>
            <a:r>
              <a:rPr lang="en-US" dirty="0" smtClean="0"/>
              <a:t>of Management</a:t>
            </a:r>
            <a:endParaRPr lang="en-US" dirty="0"/>
          </a:p>
          <a:p>
            <a:pPr marL="457200" lvl="1" indent="0">
              <a:spcBef>
                <a:spcPts val="3000"/>
              </a:spcBef>
              <a:buNone/>
            </a:pPr>
            <a:endParaRPr lang="en-US" dirty="0" smtClean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pPr lvl="0">
              <a:buNone/>
            </a:pPr>
            <a:r>
              <a:rPr lang="en-US" sz="3200" b="0" dirty="0"/>
              <a:t>5</a:t>
            </a:r>
            <a:r>
              <a:rPr lang="en-US" sz="3200" b="0" dirty="0" smtClean="0"/>
              <a:t>. I</a:t>
            </a:r>
            <a:r>
              <a:rPr lang="sr-Latn-RS" sz="3200" b="0" dirty="0" smtClean="0"/>
              <a:t>s </a:t>
            </a:r>
            <a:r>
              <a:rPr lang="sr-Latn-RS" sz="3200" b="0" dirty="0"/>
              <a:t>SME ready for process </a:t>
            </a:r>
            <a:r>
              <a:rPr lang="sr-Latn-RS" sz="3200" b="0" dirty="0" smtClean="0"/>
              <a:t>certification</a:t>
            </a:r>
            <a:r>
              <a:rPr lang="en-US" sz="3200" b="0" dirty="0" smtClean="0"/>
              <a:t>-</a:t>
            </a:r>
            <a:r>
              <a:rPr lang="en-US" sz="2400" dirty="0"/>
              <a:t>How to find out do you need </a:t>
            </a:r>
            <a:r>
              <a:rPr lang="en-US" sz="2400" dirty="0" smtClean="0"/>
              <a:t>one</a:t>
            </a:r>
            <a:endParaRPr lang="en-US" sz="32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22/25</a:t>
            </a:r>
          </a:p>
        </p:txBody>
      </p:sp>
    </p:spTree>
    <p:extLst>
      <p:ext uri="{BB962C8B-B14F-4D97-AF65-F5344CB8AC3E}">
        <p14:creationId xmlns:p14="http://schemas.microsoft.com/office/powerpoint/2010/main" xmlns="" val="2864541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Agenda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ea typeface="+mj-ea"/>
                <a:cs typeface="+mj-cs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3/25</a:t>
            </a:r>
          </a:p>
        </p:txBody>
      </p:sp>
      <p:sp>
        <p:nvSpPr>
          <p:cNvPr id="24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667000" y="762000"/>
            <a:ext cx="6629400" cy="838200"/>
          </a:xfrm>
        </p:spPr>
        <p:txBody>
          <a:bodyPr/>
          <a:lstStyle/>
          <a:p>
            <a:pPr lvl="0"/>
            <a:r>
              <a:rPr lang="sr-Latn-RS" sz="2600" dirty="0" smtClean="0"/>
              <a:t>Certification process itself</a:t>
            </a:r>
            <a:r>
              <a:rPr lang="en-US" sz="2600" dirty="0" smtClean="0"/>
              <a:t> </a:t>
            </a:r>
            <a:br>
              <a:rPr lang="en-US" sz="2600" dirty="0" smtClean="0"/>
            </a:br>
            <a:r>
              <a:rPr lang="sr-Latn-RS" dirty="0" smtClean="0"/>
              <a:t>How it is done and who bares the biggest load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6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661821" y="1676400"/>
            <a:ext cx="6629400" cy="838200"/>
          </a:xfrm>
        </p:spPr>
        <p:txBody>
          <a:bodyPr/>
          <a:lstStyle/>
          <a:p>
            <a:pPr lvl="0"/>
            <a:r>
              <a:rPr lang="sr-Latn-RS" sz="2600" dirty="0" smtClean="0"/>
              <a:t>Transitional SME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sr-Latn-RS" dirty="0" smtClean="0"/>
              <a:t>SME trying to adjust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7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667000" y="3429000"/>
            <a:ext cx="6629400" cy="914400"/>
          </a:xfrm>
        </p:spPr>
        <p:txBody>
          <a:bodyPr/>
          <a:lstStyle/>
          <a:p>
            <a:pPr lvl="0"/>
            <a:r>
              <a:rPr lang="sr-Latn-RS" sz="2600" dirty="0" smtClean="0"/>
              <a:t>Overcoming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Pull-over or sink-under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8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661821" y="4267200"/>
            <a:ext cx="6629400" cy="990600"/>
          </a:xfrm>
        </p:spPr>
        <p:txBody>
          <a:bodyPr/>
          <a:lstStyle/>
          <a:p>
            <a:pPr lvl="0"/>
            <a:r>
              <a:rPr lang="sr-Latn-RS" sz="2600" dirty="0" smtClean="0"/>
              <a:t>Is SME ready for process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How to find out do you need one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9" name="Right Arrow Callout 28"/>
          <p:cNvSpPr/>
          <p:nvPr/>
        </p:nvSpPr>
        <p:spPr>
          <a:xfrm>
            <a:off x="838200" y="9906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Right Arrow Callout 34"/>
          <p:cNvSpPr/>
          <p:nvPr/>
        </p:nvSpPr>
        <p:spPr>
          <a:xfrm>
            <a:off x="833021" y="18288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ight Arrow Callout 35"/>
          <p:cNvSpPr/>
          <p:nvPr/>
        </p:nvSpPr>
        <p:spPr>
          <a:xfrm>
            <a:off x="838200" y="44196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Right Arrow Callout 36"/>
          <p:cNvSpPr/>
          <p:nvPr/>
        </p:nvSpPr>
        <p:spPr>
          <a:xfrm>
            <a:off x="838200" y="2743200"/>
            <a:ext cx="1828800" cy="533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Right Arrow Callout 37"/>
          <p:cNvSpPr/>
          <p:nvPr/>
        </p:nvSpPr>
        <p:spPr>
          <a:xfrm>
            <a:off x="838200" y="35814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661821" y="2590800"/>
            <a:ext cx="6629400" cy="990600"/>
          </a:xfrm>
        </p:spPr>
        <p:txBody>
          <a:bodyPr/>
          <a:lstStyle/>
          <a:p>
            <a:pPr lvl="0"/>
            <a:r>
              <a:rPr lang="sr-Latn-RS" sz="2600" dirty="0" smtClean="0"/>
              <a:t>Bulletpoints after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Problems hiding beneath the certification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0" name="Right Arrow Callout 39"/>
          <p:cNvSpPr/>
          <p:nvPr/>
        </p:nvSpPr>
        <p:spPr>
          <a:xfrm>
            <a:off x="838200" y="5257800"/>
            <a:ext cx="1828800" cy="533400"/>
          </a:xfrm>
          <a:prstGeom prst="rightArrowCallout">
            <a:avLst/>
          </a:prstGeom>
          <a:solidFill>
            <a:schemeClr val="accent1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6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641846" y="5257800"/>
            <a:ext cx="6629400" cy="838200"/>
          </a:xfrm>
        </p:spPr>
        <p:txBody>
          <a:bodyPr/>
          <a:lstStyle/>
          <a:p>
            <a:pPr lvl="0"/>
            <a:r>
              <a:rPr lang="en-US" sz="2600" b="1" dirty="0" smtClean="0"/>
              <a:t>Conclusion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9180835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sz="3200" b="0" dirty="0" smtClean="0"/>
              <a:t>6.Conclusion</a:t>
            </a:r>
            <a:endParaRPr lang="en-US" sz="32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24/25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Bef>
                <a:spcPts val="3000"/>
              </a:spcBef>
            </a:pPr>
            <a:r>
              <a:rPr lang="en-US" dirty="0" smtClean="0"/>
              <a:t>CMMI is unknown certificate in Serbia, and generally in Balkans so no local market feedback</a:t>
            </a:r>
          </a:p>
          <a:p>
            <a:pPr lvl="2">
              <a:spcBef>
                <a:spcPts val="3000"/>
              </a:spcBef>
            </a:pPr>
            <a:r>
              <a:rPr lang="en-US" dirty="0" smtClean="0"/>
              <a:t>Professional ethics in region is low so questionable documentation</a:t>
            </a:r>
          </a:p>
          <a:p>
            <a:pPr lvl="2">
              <a:spcBef>
                <a:spcPts val="3000"/>
              </a:spcBef>
            </a:pPr>
            <a:r>
              <a:rPr lang="en-US" dirty="0" smtClean="0"/>
              <a:t>Big international projects require CMMI, but small companies rarely engage in such projects</a:t>
            </a:r>
          </a:p>
          <a:p>
            <a:pPr lvl="2">
              <a:spcBef>
                <a:spcPts val="3000"/>
              </a:spcBef>
            </a:pPr>
            <a:r>
              <a:rPr lang="en-US" dirty="0" smtClean="0"/>
              <a:t>Few potential upsides and a lot of downsides make CMMI a bad call for SME </a:t>
            </a:r>
            <a:r>
              <a:rPr lang="en-US" smtClean="0"/>
              <a:t>in Serbia</a:t>
            </a:r>
            <a:endParaRPr lang="en-US" dirty="0" smtClean="0"/>
          </a:p>
          <a:p>
            <a:pPr marL="457200" lvl="1" indent="0">
              <a:spcBef>
                <a:spcPts val="3000"/>
              </a:spcBef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05698504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798637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b="0" dirty="0" smtClean="0"/>
              <a:t>Thank you for your attention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60285" y="2667000"/>
            <a:ext cx="8251200" cy="457200"/>
          </a:xfrm>
        </p:spPr>
        <p:txBody>
          <a:bodyPr/>
          <a:lstStyle/>
          <a:p>
            <a:pPr lvl="0"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3400" y="5029200"/>
            <a:ext cx="8251200" cy="457200"/>
          </a:xfrm>
        </p:spPr>
        <p:txBody>
          <a:bodyPr>
            <a:normAutofit/>
          </a:bodyPr>
          <a:lstStyle/>
          <a:p>
            <a:pPr lvl="0" algn="r"/>
            <a:r>
              <a:rPr lang="en-US" dirty="0" err="1" smtClean="0"/>
              <a:t>Janko</a:t>
            </a:r>
            <a:r>
              <a:rPr lang="en-US" dirty="0" smtClean="0"/>
              <a:t> </a:t>
            </a:r>
            <a:r>
              <a:rPr lang="sr-Latn-RS" dirty="0" smtClean="0"/>
              <a:t>Mićić</a:t>
            </a:r>
          </a:p>
          <a:p>
            <a:pPr lvl="0" algn="r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8146" y="5486400"/>
            <a:ext cx="8251200" cy="457200"/>
          </a:xfrm>
        </p:spPr>
        <p:txBody>
          <a:bodyPr>
            <a:normAutofit/>
          </a:bodyPr>
          <a:lstStyle/>
          <a:p>
            <a:pPr lvl="0" algn="r"/>
            <a:r>
              <a:rPr lang="sr-Latn-RS" dirty="0" smtClean="0"/>
              <a:t>Janko.micic@gmail.com</a:t>
            </a:r>
          </a:p>
          <a:p>
            <a:pPr lvl="0" algn="r"/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5029200"/>
            <a:ext cx="8251200" cy="457200"/>
          </a:xfrm>
        </p:spPr>
        <p:txBody>
          <a:bodyPr>
            <a:normAutofit/>
          </a:bodyPr>
          <a:lstStyle/>
          <a:p>
            <a:pPr lvl="0"/>
            <a:r>
              <a:rPr lang="sr-Latn-RS" dirty="0" smtClean="0"/>
              <a:t>Prof Dr. Ivanović Mirjana</a:t>
            </a:r>
          </a:p>
          <a:p>
            <a:pPr lvl="0" algn="r"/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5486400"/>
            <a:ext cx="8251200" cy="457200"/>
          </a:xfrm>
        </p:spPr>
        <p:txBody>
          <a:bodyPr>
            <a:normAutofit/>
          </a:bodyPr>
          <a:lstStyle/>
          <a:p>
            <a:pPr lvl="0"/>
            <a:r>
              <a:rPr lang="sr-Latn-RS" dirty="0" smtClean="0"/>
              <a:t>mira@dmi.uns.ac.rs</a:t>
            </a:r>
          </a:p>
          <a:p>
            <a:pPr lvl="0" algn="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25/25</a:t>
            </a:r>
          </a:p>
        </p:txBody>
      </p:sp>
    </p:spTree>
    <p:extLst>
      <p:ext uri="{BB962C8B-B14F-4D97-AF65-F5344CB8AC3E}">
        <p14:creationId xmlns:p14="http://schemas.microsoft.com/office/powerpoint/2010/main" xmlns="" val="1458681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838200"/>
          </a:xfrm>
        </p:spPr>
        <p:txBody>
          <a:bodyPr/>
          <a:lstStyle/>
          <a:p>
            <a:pPr lvl="0">
              <a:buNone/>
            </a:pPr>
            <a:r>
              <a:rPr lang="en-US" sz="3200" dirty="0" smtClean="0"/>
              <a:t>1. </a:t>
            </a:r>
            <a:r>
              <a:rPr lang="sr-Latn-RS" sz="3200" dirty="0" smtClean="0"/>
              <a:t>Certification process itself</a:t>
            </a:r>
            <a:r>
              <a:rPr lang="en-US" sz="3200" dirty="0" smtClean="0"/>
              <a:t>-</a:t>
            </a:r>
            <a:r>
              <a:rPr lang="sr-Latn-RS" sz="2400" dirty="0"/>
              <a:t>How it is done and who bares the biggest </a:t>
            </a:r>
            <a:r>
              <a:rPr lang="sr-Latn-RS" sz="2400" dirty="0" smtClean="0"/>
              <a:t>load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2800" dirty="0" smtClean="0"/>
              <a:t>Presentation is made from expirience </a:t>
            </a:r>
          </a:p>
          <a:p>
            <a:pPr lvl="1">
              <a:spcBef>
                <a:spcPts val="3000"/>
              </a:spcBef>
            </a:pPr>
            <a:r>
              <a:rPr lang="sr-Latn-RS" sz="2400" dirty="0" smtClean="0"/>
              <a:t>Worked for two years withing the company before certification</a:t>
            </a:r>
          </a:p>
          <a:p>
            <a:pPr lvl="1"/>
            <a:r>
              <a:rPr lang="sr-Latn-RS" sz="2400" dirty="0" smtClean="0"/>
              <a:t>Been the certification responsible inside SME</a:t>
            </a:r>
          </a:p>
          <a:p>
            <a:pPr lvl="1"/>
            <a:r>
              <a:rPr lang="sr-Latn-RS" sz="2400" dirty="0" smtClean="0"/>
              <a:t>Working in the company for two years afterwards</a:t>
            </a:r>
            <a:endParaRPr lang="sr-Latn-RS" sz="2400" dirty="0"/>
          </a:p>
          <a:p>
            <a:pPr>
              <a:spcBef>
                <a:spcPts val="3000"/>
              </a:spcBef>
            </a:pPr>
            <a:r>
              <a:rPr lang="sr-Latn-RS" sz="2800" dirty="0" smtClean="0"/>
              <a:t>ESI </a:t>
            </a:r>
            <a:r>
              <a:rPr lang="en-US" sz="2800" dirty="0" smtClean="0"/>
              <a:t>B</a:t>
            </a:r>
            <a:r>
              <a:rPr lang="sr-Latn-RS" sz="2800" dirty="0" smtClean="0"/>
              <a:t>ulgaria supervised the CMMI stage 2. initial level appreisal (IT mark) in 2009 throughout 2010 from GTZ ORF funding</a:t>
            </a:r>
            <a:endParaRPr lang="en-US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3/25</a:t>
            </a:r>
          </a:p>
        </p:txBody>
      </p:sp>
    </p:spTree>
    <p:extLst>
      <p:ext uri="{BB962C8B-B14F-4D97-AF65-F5344CB8AC3E}">
        <p14:creationId xmlns:p14="http://schemas.microsoft.com/office/powerpoint/2010/main" xmlns="" val="27761412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371600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0"/>
              </a:spcBef>
            </a:pPr>
            <a:r>
              <a:rPr lang="sr-Latn-RS" sz="2800" dirty="0" smtClean="0"/>
              <a:t>Seven companies from Serbia participated in the project.</a:t>
            </a:r>
          </a:p>
          <a:p>
            <a:pPr>
              <a:spcBef>
                <a:spcPts val="3000"/>
              </a:spcBef>
            </a:pPr>
            <a:r>
              <a:rPr lang="sr-Latn-RS" sz="2800" dirty="0" smtClean="0"/>
              <a:t>Six of the are SME and only one is a BIG company employing over 400 people</a:t>
            </a:r>
          </a:p>
          <a:p>
            <a:pPr>
              <a:spcBef>
                <a:spcPts val="3000"/>
              </a:spcBef>
            </a:pPr>
            <a:r>
              <a:rPr lang="sr-Latn-RS" sz="2800" dirty="0" smtClean="0"/>
              <a:t>To become certified a company must implement CMMI processes, that are val</a:t>
            </a:r>
            <a:r>
              <a:rPr lang="en-US" sz="2800" dirty="0" err="1" smtClean="0"/>
              <a:t>i</a:t>
            </a:r>
            <a:r>
              <a:rPr lang="sr-Latn-RS" sz="2800" dirty="0" smtClean="0"/>
              <a:t>dated by the ESI</a:t>
            </a:r>
            <a:r>
              <a:rPr lang="en-US" sz="2800" dirty="0" smtClean="0"/>
              <a:t> </a:t>
            </a:r>
            <a:r>
              <a:rPr lang="sr-Latn-RS" sz="2800" dirty="0" smtClean="0"/>
              <a:t>consultants, on ONE existing project</a:t>
            </a:r>
            <a:endParaRPr lang="en-US" sz="2800" dirty="0" smtClean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838200"/>
          </a:xfrm>
        </p:spPr>
        <p:txBody>
          <a:bodyPr/>
          <a:lstStyle/>
          <a:p>
            <a:pPr lvl="0">
              <a:buNone/>
            </a:pPr>
            <a:r>
              <a:rPr lang="en-US" sz="3200" dirty="0" smtClean="0"/>
              <a:t>1. </a:t>
            </a:r>
            <a:r>
              <a:rPr lang="sr-Latn-RS" sz="3200" dirty="0" smtClean="0"/>
              <a:t>Certification process itself</a:t>
            </a:r>
            <a:r>
              <a:rPr lang="en-US" sz="3200" dirty="0" smtClean="0"/>
              <a:t>-</a:t>
            </a:r>
            <a:r>
              <a:rPr lang="sr-Latn-RS" sz="2400" dirty="0"/>
              <a:t>How it is done and who bares the biggest </a:t>
            </a:r>
            <a:r>
              <a:rPr lang="sr-Latn-RS" sz="2400" dirty="0" smtClean="0"/>
              <a:t>load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ea typeface="+mj-ea"/>
                <a:cs typeface="+mj-cs"/>
              </a:rPr>
              <a:t>4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xmlns="" val="39698773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600200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0"/>
              </a:spcBef>
            </a:pPr>
            <a:r>
              <a:rPr lang="en-US" sz="2800" dirty="0" smtClean="0"/>
              <a:t>Company must designate a responsible for the certification process</a:t>
            </a:r>
          </a:p>
          <a:p>
            <a:pPr lvl="1">
              <a:spcBef>
                <a:spcPts val="3000"/>
              </a:spcBef>
            </a:pPr>
            <a:r>
              <a:rPr lang="en-US" sz="2400" dirty="0" smtClean="0"/>
              <a:t>Responsible is a two way channel between ESI and the company's</a:t>
            </a:r>
            <a:endParaRPr lang="sr-Latn-RS" sz="2400" dirty="0" smtClean="0"/>
          </a:p>
          <a:p>
            <a:pPr>
              <a:spcBef>
                <a:spcPts val="3000"/>
              </a:spcBef>
            </a:pPr>
            <a:r>
              <a:rPr lang="sr-Latn-RS" sz="2800" dirty="0" smtClean="0"/>
              <a:t>Certification responsible assembles a team within a company</a:t>
            </a:r>
            <a:r>
              <a:rPr lang="sr-Latn-RS" dirty="0" smtClean="0"/>
              <a:t>.</a:t>
            </a:r>
            <a:endParaRPr lang="en-US" dirty="0" smtClean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lvl="0">
              <a:buNone/>
            </a:pPr>
            <a:r>
              <a:rPr lang="en-US" sz="3200" dirty="0" smtClean="0"/>
              <a:t>1. </a:t>
            </a:r>
            <a:r>
              <a:rPr lang="sr-Latn-RS" sz="3200" dirty="0" smtClean="0"/>
              <a:t>Certification process itself</a:t>
            </a:r>
            <a:r>
              <a:rPr lang="en-US" sz="3200" dirty="0" smtClean="0"/>
              <a:t>-</a:t>
            </a:r>
            <a:r>
              <a:rPr lang="sr-Latn-RS" sz="2400" dirty="0"/>
              <a:t>How it is done and who bares the biggest </a:t>
            </a:r>
            <a:r>
              <a:rPr lang="sr-Latn-RS" sz="2400" dirty="0" smtClean="0"/>
              <a:t>load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ea typeface="+mj-ea"/>
                <a:cs typeface="+mj-cs"/>
              </a:rPr>
              <a:t>5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xmlns="" val="15151138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Agenda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6/25</a:t>
            </a:r>
          </a:p>
        </p:txBody>
      </p:sp>
      <p:sp>
        <p:nvSpPr>
          <p:cNvPr id="24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667000" y="762000"/>
            <a:ext cx="6629400" cy="838200"/>
          </a:xfrm>
        </p:spPr>
        <p:txBody>
          <a:bodyPr/>
          <a:lstStyle/>
          <a:p>
            <a:pPr lvl="0"/>
            <a:r>
              <a:rPr lang="sr-Latn-RS" sz="2600" dirty="0" smtClean="0"/>
              <a:t>Certification process itself</a:t>
            </a:r>
            <a:r>
              <a:rPr lang="en-US" sz="2600" dirty="0" smtClean="0"/>
              <a:t> </a:t>
            </a:r>
            <a:br>
              <a:rPr lang="en-US" sz="2600" dirty="0" smtClean="0"/>
            </a:br>
            <a:r>
              <a:rPr lang="sr-Latn-RS" dirty="0" smtClean="0"/>
              <a:t>How it is done and who bares the biggest load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6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661821" y="1676400"/>
            <a:ext cx="6629400" cy="838200"/>
          </a:xfrm>
        </p:spPr>
        <p:txBody>
          <a:bodyPr/>
          <a:lstStyle/>
          <a:p>
            <a:pPr lvl="0"/>
            <a:r>
              <a:rPr lang="sr-Latn-RS" sz="2600" b="1" dirty="0" smtClean="0"/>
              <a:t>Transitional SME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sr-Latn-RS" b="1" dirty="0" smtClean="0"/>
              <a:t>SME trying to adjust 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27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667000" y="3429000"/>
            <a:ext cx="6629400" cy="914400"/>
          </a:xfrm>
        </p:spPr>
        <p:txBody>
          <a:bodyPr/>
          <a:lstStyle/>
          <a:p>
            <a:pPr lvl="0"/>
            <a:r>
              <a:rPr lang="sr-Latn-RS" sz="2600" dirty="0" smtClean="0"/>
              <a:t>Overcoming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Pull-over or sink-under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8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661821" y="4267200"/>
            <a:ext cx="6629400" cy="990600"/>
          </a:xfrm>
        </p:spPr>
        <p:txBody>
          <a:bodyPr/>
          <a:lstStyle/>
          <a:p>
            <a:pPr lvl="0"/>
            <a:r>
              <a:rPr lang="sr-Latn-RS" sz="2600" dirty="0" smtClean="0"/>
              <a:t>Is SME ready for process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How to find out do you need one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9" name="Right Arrow Callout 28"/>
          <p:cNvSpPr/>
          <p:nvPr/>
        </p:nvSpPr>
        <p:spPr>
          <a:xfrm>
            <a:off x="838200" y="9906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Right Arrow Callout 34"/>
          <p:cNvSpPr/>
          <p:nvPr/>
        </p:nvSpPr>
        <p:spPr>
          <a:xfrm>
            <a:off x="833021" y="18288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ight Arrow Callout 35"/>
          <p:cNvSpPr/>
          <p:nvPr/>
        </p:nvSpPr>
        <p:spPr>
          <a:xfrm>
            <a:off x="838200" y="44196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Right Arrow Callout 36"/>
          <p:cNvSpPr/>
          <p:nvPr/>
        </p:nvSpPr>
        <p:spPr>
          <a:xfrm>
            <a:off x="838200" y="2743200"/>
            <a:ext cx="1828800" cy="533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Right Arrow Callout 37"/>
          <p:cNvSpPr/>
          <p:nvPr/>
        </p:nvSpPr>
        <p:spPr>
          <a:xfrm>
            <a:off x="838200" y="35814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661821" y="2590800"/>
            <a:ext cx="6629400" cy="990600"/>
          </a:xfrm>
        </p:spPr>
        <p:txBody>
          <a:bodyPr/>
          <a:lstStyle/>
          <a:p>
            <a:pPr lvl="0"/>
            <a:r>
              <a:rPr lang="sr-Latn-RS" sz="2600" dirty="0" smtClean="0"/>
              <a:t>Bulletpoints after certification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sr-Latn-RS" dirty="0" smtClean="0"/>
              <a:t>Problems hiding beneath the certification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0" name="Right Arrow Callout 39"/>
          <p:cNvSpPr/>
          <p:nvPr/>
        </p:nvSpPr>
        <p:spPr>
          <a:xfrm>
            <a:off x="838200" y="5257800"/>
            <a:ext cx="1828800" cy="533400"/>
          </a:xfrm>
          <a:prstGeom prst="rightArrowCallout">
            <a:avLst/>
          </a:prstGeom>
          <a:solidFill>
            <a:schemeClr val="accent1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6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641846" y="5257800"/>
            <a:ext cx="6629400" cy="838200"/>
          </a:xfrm>
        </p:spPr>
        <p:txBody>
          <a:bodyPr/>
          <a:lstStyle/>
          <a:p>
            <a:pPr lvl="0"/>
            <a:r>
              <a:rPr lang="en-US" sz="2600" dirty="0" smtClean="0"/>
              <a:t>Conclusion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71438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"/>
            <a:ext cx="8229600" cy="685800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2. </a:t>
            </a:r>
            <a:r>
              <a:rPr lang="sr-Latn-RS" sz="3200" dirty="0" smtClean="0"/>
              <a:t>Transitional SME</a:t>
            </a:r>
            <a:r>
              <a:rPr lang="en-US" sz="3200" dirty="0" smtClean="0"/>
              <a:t>-</a:t>
            </a:r>
            <a:r>
              <a:rPr lang="en-US" sz="2400" dirty="0" smtClean="0"/>
              <a:t>SME trying to adjust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0"/>
              </a:spcBef>
            </a:pPr>
            <a:r>
              <a:rPr lang="sr-Latn-RS" sz="2800" dirty="0" smtClean="0"/>
              <a:t>Everybody is well aware of the possitive effects, but few people talk about negative effects of the certification.</a:t>
            </a:r>
          </a:p>
          <a:p>
            <a:pPr>
              <a:spcBef>
                <a:spcPts val="3000"/>
              </a:spcBef>
            </a:pPr>
            <a:r>
              <a:rPr lang="sr-Latn-RS" sz="2800" dirty="0" smtClean="0"/>
              <a:t>From the personal contact with other certification responsibles within other companies involved in the same project following downside conclusions have been gathered</a:t>
            </a:r>
            <a:endParaRPr lang="en-US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ea typeface="+mj-ea"/>
                <a:cs typeface="+mj-cs"/>
              </a:rPr>
              <a:t>7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xmlns="" val="24260060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"/>
            <a:ext cx="8229600" cy="68580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prstClr val="white"/>
                </a:solidFill>
              </a:rPr>
              <a:t>2. </a:t>
            </a:r>
            <a:r>
              <a:rPr lang="sr-Latn-RS" sz="3200" dirty="0" smtClean="0">
                <a:solidFill>
                  <a:prstClr val="white"/>
                </a:solidFill>
              </a:rPr>
              <a:t>Transitional </a:t>
            </a:r>
            <a:r>
              <a:rPr lang="sr-Latn-RS" sz="3200" dirty="0">
                <a:solidFill>
                  <a:prstClr val="white"/>
                </a:solidFill>
              </a:rPr>
              <a:t>SME</a:t>
            </a:r>
            <a:r>
              <a:rPr lang="en-US" sz="3200" dirty="0">
                <a:solidFill>
                  <a:prstClr val="white"/>
                </a:solidFill>
              </a:rPr>
              <a:t>-</a:t>
            </a:r>
            <a:r>
              <a:rPr lang="en-US" sz="2400" dirty="0">
                <a:solidFill>
                  <a:prstClr val="white"/>
                </a:solidFill>
              </a:rPr>
              <a:t>SME trying to adjust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0"/>
              </a:spcBef>
            </a:pPr>
            <a:r>
              <a:rPr lang="sr-Latn-RS" sz="2800" dirty="0" smtClean="0"/>
              <a:t>Management of the companies not directly involved. </a:t>
            </a:r>
          </a:p>
          <a:p>
            <a:pPr lvl="1">
              <a:spcBef>
                <a:spcPts val="3000"/>
              </a:spcBef>
            </a:pPr>
            <a:r>
              <a:rPr lang="sr-Latn-RS" sz="2400" dirty="0" smtClean="0"/>
              <a:t>Partialy because the certification is motivated through better market position with certificate than better product quality through certification</a:t>
            </a:r>
          </a:p>
          <a:p>
            <a:pPr lvl="1">
              <a:spcBef>
                <a:spcPts val="3000"/>
              </a:spcBef>
            </a:pPr>
            <a:r>
              <a:rPr lang="sr-Latn-RS" sz="2400" dirty="0" smtClean="0"/>
              <a:t>Managerial staff does not posses engineering knowledge and as such not being able to actively participate in the process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ea typeface="+mj-ea"/>
                <a:cs typeface="+mj-cs"/>
              </a:rPr>
              <a:t>8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xmlns="" val="24638841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"/>
            <a:ext cx="8229600" cy="60960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prstClr val="white"/>
                </a:solidFill>
              </a:rPr>
              <a:t>2. </a:t>
            </a:r>
            <a:r>
              <a:rPr lang="sr-Latn-RS" sz="3200" dirty="0" smtClean="0">
                <a:solidFill>
                  <a:prstClr val="white"/>
                </a:solidFill>
              </a:rPr>
              <a:t>Transitional </a:t>
            </a:r>
            <a:r>
              <a:rPr lang="sr-Latn-RS" sz="3200" dirty="0">
                <a:solidFill>
                  <a:prstClr val="white"/>
                </a:solidFill>
              </a:rPr>
              <a:t>SME</a:t>
            </a:r>
            <a:r>
              <a:rPr lang="en-US" sz="3200" dirty="0">
                <a:solidFill>
                  <a:prstClr val="white"/>
                </a:solidFill>
              </a:rPr>
              <a:t>-</a:t>
            </a:r>
            <a:r>
              <a:rPr lang="en-US" sz="2400" dirty="0">
                <a:solidFill>
                  <a:prstClr val="white"/>
                </a:solidFill>
              </a:rPr>
              <a:t>SME trying to adjust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371600"/>
            <a:ext cx="7315200" cy="426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381000" y="1295399"/>
            <a:ext cx="8305800" cy="452596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1">
                  <a:lumMod val="9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0"/>
              </a:spcBef>
            </a:pPr>
            <a:r>
              <a:rPr lang="sr-Latn-RS" dirty="0" smtClean="0"/>
              <a:t>The whole process falls down to engineering staff because „they know what they need“</a:t>
            </a:r>
          </a:p>
          <a:p>
            <a:pPr lvl="1">
              <a:spcBef>
                <a:spcPts val="3000"/>
              </a:spcBef>
            </a:pPr>
            <a:r>
              <a:rPr lang="sr-Latn-RS" dirty="0" smtClean="0"/>
              <a:t>Engineers not directly envolved in the process not willing to assist, they see the certification as additional workload during and after the certification is done.</a:t>
            </a:r>
          </a:p>
          <a:p>
            <a:pPr lvl="1">
              <a:spcBef>
                <a:spcPts val="3000"/>
              </a:spcBef>
            </a:pPr>
            <a:r>
              <a:rPr lang="sr-Latn-RS" dirty="0" smtClean="0"/>
              <a:t>Employees with spare hours not willing to assist due to the fact that documantation will be the proof of their actual payload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0" y="6019800"/>
            <a:ext cx="1524000" cy="45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ea typeface="+mj-ea"/>
                <a:cs typeface="+mj-cs"/>
              </a:rPr>
              <a:t>9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xmlns="" val="28143042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857271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TS101857271</Template>
  <TotalTime>220</TotalTime>
  <Words>1163</Words>
  <Application>Microsoft Office PowerPoint</Application>
  <PresentationFormat>On-screen Show (4:3)</PresentationFormat>
  <Paragraphs>184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Segoe UI</vt:lpstr>
      <vt:lpstr>Perpetua</vt:lpstr>
      <vt:lpstr>TS101857271</vt:lpstr>
      <vt:lpstr>New type of problems after CMMI certification in SME</vt:lpstr>
      <vt:lpstr>Agenda</vt:lpstr>
      <vt:lpstr>1. Certification process itself-How it is done and who bares the biggest load</vt:lpstr>
      <vt:lpstr>1. Certification process itself-How it is done and who bares the biggest load</vt:lpstr>
      <vt:lpstr>1. Certification process itself-How it is done and who bares the biggest load</vt:lpstr>
      <vt:lpstr>Agenda</vt:lpstr>
      <vt:lpstr>2. Transitional SME-SME trying to adjust</vt:lpstr>
      <vt:lpstr>2. Transitional SME-SME trying to adjust</vt:lpstr>
      <vt:lpstr>2. Transitional SME-SME trying to adjust</vt:lpstr>
      <vt:lpstr>2. Transitional SME-SME trying to adjust</vt:lpstr>
      <vt:lpstr>Agenda</vt:lpstr>
      <vt:lpstr>3. Bulletpoints after certification-problems hiding beneath the certification</vt:lpstr>
      <vt:lpstr>3. Bulletpoints after certification-problems hiding beneath the certification</vt:lpstr>
      <vt:lpstr>Agenda</vt:lpstr>
      <vt:lpstr>4. Overcoming certification-Pull-over or sink-under</vt:lpstr>
      <vt:lpstr>4. Overcoming certification-Pull-over or sink-under</vt:lpstr>
      <vt:lpstr>4. Overcoming certification-Pull-over or sink-under</vt:lpstr>
      <vt:lpstr>4. Overcoming certification-Pull-over or sink-under</vt:lpstr>
      <vt:lpstr>Agenda</vt:lpstr>
      <vt:lpstr>5. Is SME ready for process certification-How to find out do you need one</vt:lpstr>
      <vt:lpstr>5. Is SME ready for process certification-How to find out do you need one</vt:lpstr>
      <vt:lpstr>5. Is SME ready for process certification-How to find out do you need one</vt:lpstr>
      <vt:lpstr>Agenda</vt:lpstr>
      <vt:lpstr>6.Conclusion</vt:lpstr>
      <vt:lpstr>Thank you for your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type of problems after CMMI certification in SME</dc:title>
  <dc:creator>bljump</dc:creator>
  <cp:lastModifiedBy>perun</cp:lastModifiedBy>
  <cp:revision>36</cp:revision>
  <dcterms:created xsi:type="dcterms:W3CDTF">2012-07-02T09:05:34Z</dcterms:created>
  <dcterms:modified xsi:type="dcterms:W3CDTF">2012-09-03T12:10:15Z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